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8" r:id="rId1"/>
    <p:sldMasterId id="2147483762" r:id="rId2"/>
  </p:sldMasterIdLst>
  <p:notesMasterIdLst>
    <p:notesMasterId r:id="rId57"/>
  </p:notesMasterIdLst>
  <p:sldIdLst>
    <p:sldId id="256" r:id="rId3"/>
    <p:sldId id="272" r:id="rId4"/>
    <p:sldId id="299" r:id="rId5"/>
    <p:sldId id="305" r:id="rId6"/>
    <p:sldId id="300" r:id="rId7"/>
    <p:sldId id="301" r:id="rId8"/>
    <p:sldId id="302" r:id="rId9"/>
    <p:sldId id="303" r:id="rId10"/>
    <p:sldId id="306" r:id="rId11"/>
    <p:sldId id="307" r:id="rId12"/>
    <p:sldId id="309" r:id="rId13"/>
    <p:sldId id="308" r:id="rId14"/>
    <p:sldId id="276" r:id="rId15"/>
    <p:sldId id="315" r:id="rId16"/>
    <p:sldId id="310" r:id="rId17"/>
    <p:sldId id="312" r:id="rId18"/>
    <p:sldId id="277" r:id="rId19"/>
    <p:sldId id="335" r:id="rId20"/>
    <p:sldId id="285" r:id="rId21"/>
    <p:sldId id="313" r:id="rId22"/>
    <p:sldId id="286" r:id="rId23"/>
    <p:sldId id="314" r:id="rId24"/>
    <p:sldId id="278" r:id="rId25"/>
    <p:sldId id="287" r:id="rId26"/>
    <p:sldId id="289" r:id="rId27"/>
    <p:sldId id="288" r:id="rId28"/>
    <p:sldId id="323" r:id="rId29"/>
    <p:sldId id="324" r:id="rId30"/>
    <p:sldId id="280" r:id="rId31"/>
    <p:sldId id="321" r:id="rId32"/>
    <p:sldId id="317" r:id="rId33"/>
    <p:sldId id="322" r:id="rId34"/>
    <p:sldId id="320" r:id="rId35"/>
    <p:sldId id="325" r:id="rId36"/>
    <p:sldId id="319" r:id="rId37"/>
    <p:sldId id="281" r:id="rId38"/>
    <p:sldId id="327" r:id="rId39"/>
    <p:sldId id="328" r:id="rId40"/>
    <p:sldId id="329" r:id="rId41"/>
    <p:sldId id="282" r:id="rId42"/>
    <p:sldId id="291" r:id="rId43"/>
    <p:sldId id="330" r:id="rId44"/>
    <p:sldId id="293" r:id="rId45"/>
    <p:sldId id="295" r:id="rId46"/>
    <p:sldId id="331" r:id="rId47"/>
    <p:sldId id="290" r:id="rId48"/>
    <p:sldId id="332" r:id="rId49"/>
    <p:sldId id="292" r:id="rId50"/>
    <p:sldId id="294" r:id="rId51"/>
    <p:sldId id="283" r:id="rId52"/>
    <p:sldId id="333" r:id="rId53"/>
    <p:sldId id="296" r:id="rId54"/>
    <p:sldId id="297" r:id="rId55"/>
    <p:sldId id="298" r:id="rId56"/>
  </p:sldIdLst>
  <p:sldSz cx="12192000" cy="6858000"/>
  <p:notesSz cx="6858000" cy="9144000"/>
  <p:embeddedFontLst>
    <p:embeddedFont>
      <p:font typeface="Arial Unicode MS" panose="020B0604020202020204" pitchFamily="50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Yoon 윤고딕 540_TT" panose="020B0600000101010101" charset="-127"/>
      <p:regular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Yoon 윤고딕 530_TT" panose="020B0600000101010101" charset="-127"/>
      <p:regular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4F6228"/>
    <a:srgbClr val="D9D9D9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2" autoAdjust="0"/>
    <p:restoredTop sz="67474" autoAdjust="0"/>
  </p:normalViewPr>
  <p:slideViewPr>
    <p:cSldViewPr>
      <p:cViewPr>
        <p:scale>
          <a:sx n="70" d="100"/>
          <a:sy n="70" d="100"/>
        </p:scale>
        <p:origin x="-2820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C95D-AAB8-4F4F-9B34-E75890FB6B20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B9594-7440-444C-845D-1C8697885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5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7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4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69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7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-child(n)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부모 </a:t>
            </a:r>
            <a:r>
              <a:rPr lang="ko-KR" altLang="en-US" dirty="0" err="1" smtClean="0">
                <a:effectLst/>
              </a:rPr>
              <a:t>엘리먼트의</a:t>
            </a:r>
            <a:r>
              <a:rPr lang="ko-KR" altLang="en-US" dirty="0" smtClean="0">
                <a:effectLst/>
              </a:rPr>
              <a:t> 모든 자식 </a:t>
            </a:r>
            <a:r>
              <a:rPr lang="ko-KR" altLang="en-US" dirty="0" err="1" smtClean="0">
                <a:effectLst/>
              </a:rPr>
              <a:t>엘리먼트중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n</a:t>
            </a:r>
            <a:r>
              <a:rPr lang="ko-KR" altLang="en-US" dirty="0" smtClean="0">
                <a:effectLst/>
              </a:rPr>
              <a:t>번째</a:t>
            </a:r>
          </a:p>
          <a:p>
            <a:r>
              <a:rPr lang="en-US" altLang="ko-KR" dirty="0" smtClean="0">
                <a:effectLst/>
              </a:rPr>
              <a:t>-nth-of-type(n)</a:t>
            </a:r>
          </a:p>
          <a:p>
            <a:r>
              <a:rPr lang="en-US" altLang="ko-KR" dirty="0" smtClean="0">
                <a:effectLst/>
              </a:rPr>
              <a:t> </a:t>
            </a:r>
            <a:r>
              <a:rPr lang="ko-KR" altLang="en-US" dirty="0" smtClean="0">
                <a:effectLst/>
              </a:rPr>
              <a:t> 부모 </a:t>
            </a:r>
            <a:r>
              <a:rPr lang="ko-KR" altLang="en-US" dirty="0" err="1" smtClean="0">
                <a:effectLst/>
              </a:rPr>
              <a:t>엘리먼트의</a:t>
            </a:r>
            <a:r>
              <a:rPr lang="ko-KR" altLang="en-US" dirty="0" smtClean="0">
                <a:effectLst/>
              </a:rPr>
              <a:t> 특정 자식 </a:t>
            </a:r>
            <a:r>
              <a:rPr lang="ko-KR" altLang="en-US" dirty="0" err="1" smtClean="0">
                <a:effectLst/>
              </a:rPr>
              <a:t>엘리먼트중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n</a:t>
            </a:r>
            <a:r>
              <a:rPr lang="ko-KR" altLang="en-US" dirty="0" smtClean="0">
                <a:effectLst/>
              </a:rPr>
              <a:t>번째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65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2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1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B9594-7440-444C-845D-1C869788573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5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044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78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5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3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09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3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8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7464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8649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7524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59872" y="-59872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5400000" flipH="1" flipV="1">
            <a:off x="11796850" y="6462849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144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59872" y="-59872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5400000" flipH="1" flipV="1">
            <a:off x="11796850" y="6462849"/>
            <a:ext cx="335279" cy="4550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6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0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5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5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2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57" r:id="rId4"/>
    <p:sldLayoutId id="2147483745" r:id="rId5"/>
    <p:sldLayoutId id="2147483756" r:id="rId6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26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26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ficano/pytube" TargetMode="External"/><Relationship Id="rId2" Type="http://schemas.openxmlformats.org/officeDocument/2006/relationships/hyperlink" Target="https://wikidocs.net/26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filehorse.com/download-ffmpeg-64/" TargetMode="External"/><Relationship Id="rId4" Type="http://schemas.openxmlformats.org/officeDocument/2006/relationships/hyperlink" Target="https://docs.python.org/3.6/library/subproces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filehorse.com/download-ffmpeg-64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" TargetMode="External"/><Relationship Id="rId2" Type="http://schemas.openxmlformats.org/officeDocument/2006/relationships/hyperlink" Target="https://wikidocs.net/26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cssref/css_selectors.as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2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ref/trysel.asp" TargetMode="External"/><Relationship Id="rId5" Type="http://schemas.openxmlformats.org/officeDocument/2006/relationships/hyperlink" Target="http://pythonstudy.xyz/python/article/401-%EC%A0%95%EA%B7%9C-%ED%91%9C%ED%98%84%EC%8B%9D-Regex" TargetMode="External"/><Relationship Id="rId4" Type="http://schemas.openxmlformats.org/officeDocument/2006/relationships/hyperlink" Target="https://www.crummy.com/software/BeautifulSoup/bs4/doc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3schools.com/cssref/trysel.as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finance.daum.ne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finance.naver.com/sise/" TargetMode="Externa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ummy.com/software/BeautifulSoup/bs4/doc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search.naver.com/search.naver?where=image&amp;sm=tab_jum&amp;query=%EC%82%AC%EC%9E%90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76020" y="2806016"/>
            <a:ext cx="4265877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4000" spc="-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파이썬</a:t>
            </a:r>
            <a:r>
              <a:rPr lang="ko-KR" altLang="en-US" sz="40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기초 </a:t>
            </a:r>
            <a:r>
              <a:rPr lang="ko-KR" altLang="en-US" sz="4000" spc="-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스크랩핑</a:t>
            </a:r>
            <a:endParaRPr lang="ko-KR" altLang="en-US" sz="4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19636" y="2574950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Chapter2</a:t>
            </a:r>
            <a:endParaRPr lang="ko-KR" altLang="en-US" sz="32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7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</a:t>
            </a:r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558046" y="1016732"/>
            <a:ext cx="2880659" cy="6141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</a:t>
            </a:r>
            <a:r>
              <a:rPr lang="en-US" altLang="ko-KR" sz="2400" dirty="0" smtClean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 </a:t>
            </a:r>
            <a:r>
              <a:rPr lang="en-US" altLang="ko-KR" sz="2400" dirty="0" smtClean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sym typeface="Wingdings" panose="05000000000000000000" pitchFamily="2" charset="2"/>
              </a:rPr>
              <a:t> F5</a:t>
            </a:r>
            <a:endParaRPr lang="en-US" altLang="ko-KR" sz="2400" dirty="0">
              <a:solidFill>
                <a:srgbClr val="C0504D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664" y="1740089"/>
            <a:ext cx="3790335" cy="4113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396" y="5021153"/>
            <a:ext cx="2088232" cy="12881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623" y="1740089"/>
            <a:ext cx="5153025" cy="3133725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6760623" y="1016732"/>
            <a:ext cx="3691861" cy="614197"/>
          </a:xfrm>
        </p:spPr>
        <p:txBody>
          <a:bodyPr/>
          <a:lstStyle/>
          <a:p>
            <a:r>
              <a:rPr lang="ko-KR" altLang="en-US" sz="2400" b="1" dirty="0" smtClean="0">
                <a:solidFill>
                  <a:srgbClr val="C0504D"/>
                </a:solidFill>
              </a:rPr>
              <a:t>이미지 파일 더블클릭</a:t>
            </a:r>
            <a:endParaRPr lang="ko-KR" altLang="en-US" sz="2400" b="1" dirty="0">
              <a:solidFill>
                <a:srgbClr val="C0504D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12324" y="3537012"/>
            <a:ext cx="648072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</a:t>
            </a:r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3592" y="1052736"/>
            <a:ext cx="825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504D"/>
                </a:solidFill>
              </a:rPr>
              <a:t>Preserve</a:t>
            </a:r>
            <a:r>
              <a:rPr lang="ko-KR" altLang="en-US" b="1" dirty="0" smtClean="0">
                <a:solidFill>
                  <a:srgbClr val="C0504D"/>
                </a:solidFill>
              </a:rPr>
              <a:t> </a:t>
            </a:r>
            <a:r>
              <a:rPr lang="en-US" altLang="ko-KR" b="1" dirty="0" smtClean="0">
                <a:solidFill>
                  <a:srgbClr val="C0504D"/>
                </a:solidFill>
              </a:rPr>
              <a:t>log : </a:t>
            </a:r>
            <a:r>
              <a:rPr lang="ko-KR" altLang="en-US" b="1" dirty="0" err="1" smtClean="0">
                <a:solidFill>
                  <a:srgbClr val="C0504D"/>
                </a:solidFill>
              </a:rPr>
              <a:t>로그값</a:t>
            </a:r>
            <a:r>
              <a:rPr lang="en-US" altLang="ko-KR" b="1" dirty="0">
                <a:solidFill>
                  <a:srgbClr val="C0504D"/>
                </a:solidFill>
              </a:rPr>
              <a:t> </a:t>
            </a:r>
            <a:r>
              <a:rPr lang="ko-KR" altLang="en-US" b="1" dirty="0" smtClean="0">
                <a:solidFill>
                  <a:srgbClr val="C0504D"/>
                </a:solidFill>
              </a:rPr>
              <a:t>누적</a:t>
            </a:r>
            <a:r>
              <a:rPr lang="en-US" altLang="ko-KR" b="1" dirty="0" smtClean="0">
                <a:solidFill>
                  <a:srgbClr val="C0504D"/>
                </a:solidFill>
              </a:rPr>
              <a:t> </a:t>
            </a:r>
            <a:r>
              <a:rPr lang="en-US" altLang="ko-KR" b="1" dirty="0" smtClean="0">
                <a:solidFill>
                  <a:srgbClr val="C0504D"/>
                </a:solidFill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C0504D"/>
                </a:solidFill>
              </a:rPr>
              <a:t>Post</a:t>
            </a:r>
            <a:r>
              <a:rPr lang="ko-KR" altLang="en-US" b="1" dirty="0" smtClean="0">
                <a:solidFill>
                  <a:srgbClr val="C0504D"/>
                </a:solidFill>
              </a:rPr>
              <a:t>  방식으로 아이디 비번을 </a:t>
            </a:r>
            <a:r>
              <a:rPr lang="ko-KR" altLang="en-US" b="1" dirty="0" err="1" smtClean="0">
                <a:solidFill>
                  <a:srgbClr val="C0504D"/>
                </a:solidFill>
              </a:rPr>
              <a:t>추출할때</a:t>
            </a:r>
            <a:r>
              <a:rPr lang="ko-KR" altLang="en-US" b="1" dirty="0" smtClean="0">
                <a:solidFill>
                  <a:srgbClr val="C0504D"/>
                </a:solidFill>
              </a:rPr>
              <a:t> 사용</a:t>
            </a:r>
            <a:endParaRPr lang="ko-KR" altLang="en-US" b="1" dirty="0">
              <a:solidFill>
                <a:srgbClr val="C0504D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71" y="1592796"/>
            <a:ext cx="5165404" cy="47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</a:t>
            </a:r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3592" y="1052736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504D"/>
                </a:solidFill>
              </a:rPr>
              <a:t>Application : </a:t>
            </a:r>
            <a:r>
              <a:rPr lang="ko-KR" altLang="en-US" b="1" dirty="0" err="1" smtClean="0">
                <a:solidFill>
                  <a:srgbClr val="C0504D"/>
                </a:solidFill>
              </a:rPr>
              <a:t>쿠키값</a:t>
            </a:r>
            <a:r>
              <a:rPr lang="ko-KR" altLang="en-US" b="1" dirty="0" smtClean="0">
                <a:solidFill>
                  <a:srgbClr val="C0504D"/>
                </a:solidFill>
              </a:rPr>
              <a:t> 기록</a:t>
            </a:r>
            <a:endParaRPr lang="ko-KR" altLang="en-US" b="1" dirty="0">
              <a:solidFill>
                <a:srgbClr val="C0504D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-1" b="-919"/>
          <a:stretch/>
        </p:blipFill>
        <p:spPr>
          <a:xfrm>
            <a:off x="2423592" y="1736812"/>
            <a:ext cx="444790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11624" y="1448780"/>
            <a:ext cx="8640960" cy="73866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7848872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1.Urlretrieve</a:t>
            </a: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2.urlopen </a:t>
            </a: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3.urlretrieve vs </a:t>
            </a:r>
            <a:r>
              <a:rPr lang="en-US" altLang="ko-KR" sz="20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urlopen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비교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4.open, write, close</a:t>
            </a: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5.with</a:t>
            </a:r>
          </a:p>
          <a:p>
            <a:pPr>
              <a:lnSpc>
                <a:spcPct val="150000"/>
              </a:lnSpc>
            </a:pPr>
            <a:endParaRPr lang="en-US" altLang="ko-KR" sz="2000" u="sng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https://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wikidocs.net/26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https://docs.python.org/3/library/urllib.request.html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urllib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을 활용한 웹에서 필요한 데이터 추출하기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(1) 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urlretrieve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vs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urlopen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448780"/>
            <a:ext cx="4716524" cy="31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4473116"/>
            <a:ext cx="4968552" cy="187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3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Urlretrieve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(Direct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03" y="1484784"/>
            <a:ext cx="8679941" cy="373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95903" y="5589240"/>
            <a:ext cx="784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저장</a:t>
            </a:r>
            <a:r>
              <a:rPr lang="en-US" altLang="ko-KR" dirty="0" smtClean="0"/>
              <a:t>-&gt;OPEN(‘r’)-&gt;</a:t>
            </a:r>
            <a:r>
              <a:rPr lang="ko-KR" altLang="en-US" dirty="0" smtClean="0"/>
              <a:t>변수에 할당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파싱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ko-KR" altLang="en-US" dirty="0" smtClean="0"/>
              <a:t>다량의 데이터를 한번에 다운받거나 </a:t>
            </a:r>
            <a:r>
              <a:rPr lang="ko-KR" altLang="en-US" dirty="0" err="1" smtClean="0"/>
              <a:t>변수방을</a:t>
            </a:r>
            <a:r>
              <a:rPr lang="ko-KR" altLang="en-US" dirty="0" smtClean="0"/>
              <a:t> 활용할 수 있는 장점이 있음</a:t>
            </a:r>
            <a:endParaRPr lang="en-US" altLang="ko-KR" dirty="0" smtClean="0"/>
          </a:p>
          <a:p>
            <a:r>
              <a:rPr lang="en-US" altLang="ko-KR" b="1" dirty="0"/>
              <a:t>( </a:t>
            </a:r>
            <a:r>
              <a:rPr lang="ko-KR" altLang="en-US" b="1" dirty="0"/>
              <a:t>엑셀파일</a:t>
            </a:r>
            <a:r>
              <a:rPr lang="en-US" altLang="ko-KR" b="1" dirty="0"/>
              <a:t>, </a:t>
            </a:r>
            <a:r>
              <a:rPr lang="ko-KR" altLang="en-US" b="1" dirty="0"/>
              <a:t>공공기관 </a:t>
            </a:r>
            <a:r>
              <a:rPr lang="en-US" altLang="ko-KR" b="1" dirty="0" err="1"/>
              <a:t>api</a:t>
            </a:r>
            <a:r>
              <a:rPr lang="en-US" altLang="ko-KR" b="1" dirty="0"/>
              <a:t> </a:t>
            </a:r>
            <a:r>
              <a:rPr lang="ko-KR" altLang="en-US" b="1" dirty="0"/>
              <a:t>데이터 같은 한번에 데이터를 저장할 때 사용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2-2-1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311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Urlopen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(Memory)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95903" y="6174596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변수에 할당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파싱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저장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03" y="1016732"/>
            <a:ext cx="8840657" cy="507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2-2-2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00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11624" y="944724"/>
            <a:ext cx="8640960" cy="73866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endParaRPr lang="en-US" altLang="ko-KR" sz="2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78488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1.Urlopen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파라미터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(Parameter)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전달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방법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2.Type (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자료형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알아보기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3.decode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geturl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stauts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getheaders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info,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urlparse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실습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과제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: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네이버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홈페이지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상단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우측 배너 동영상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저장해보기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https</a:t>
            </a:r>
            <a:r>
              <a:rPr lang="en-US" altLang="ko-KR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://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wikidocs.net/26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https://docs.python.org/3/library/urllib.request.html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015885" y="0"/>
            <a:ext cx="10032437" cy="1179288"/>
          </a:xfrm>
        </p:spPr>
        <p:txBody>
          <a:bodyPr/>
          <a:lstStyle/>
          <a:p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urllib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을 활용한 웹에서 필요한 데이터 추출하기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(2) 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2-3-1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32" y="548680"/>
            <a:ext cx="7596844" cy="60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39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2-3-2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93" y="2333456"/>
            <a:ext cx="4157491" cy="2444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08" y="5337212"/>
            <a:ext cx="4438650" cy="115252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300139" y="0"/>
            <a:ext cx="10032437" cy="1179288"/>
          </a:xfrm>
        </p:spPr>
        <p:txBody>
          <a:bodyPr/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API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실습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7628" y="1179288"/>
            <a:ext cx="8925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C0504D"/>
                </a:solidFill>
              </a:rPr>
              <a:t>구글에서 </a:t>
            </a:r>
            <a:r>
              <a:rPr lang="en-US" altLang="ko-KR" sz="2000" b="1" dirty="0" smtClean="0">
                <a:solidFill>
                  <a:srgbClr val="C0504D"/>
                </a:solidFill>
              </a:rPr>
              <a:t>my </a:t>
            </a:r>
            <a:r>
              <a:rPr lang="en-US" altLang="ko-KR" sz="2000" b="1" dirty="0" err="1" smtClean="0">
                <a:solidFill>
                  <a:srgbClr val="C0504D"/>
                </a:solidFill>
              </a:rPr>
              <a:t>ip</a:t>
            </a:r>
            <a:r>
              <a:rPr lang="en-US" altLang="ko-KR" sz="2000" b="1" dirty="0" smtClean="0">
                <a:solidFill>
                  <a:srgbClr val="C0504D"/>
                </a:solidFill>
              </a:rPr>
              <a:t> API </a:t>
            </a:r>
            <a:r>
              <a:rPr lang="ko-KR" altLang="en-US" sz="2000" b="1" dirty="0" smtClean="0">
                <a:solidFill>
                  <a:srgbClr val="C0504D"/>
                </a:solidFill>
              </a:rPr>
              <a:t>검색 </a:t>
            </a:r>
            <a:r>
              <a:rPr lang="en-US" altLang="ko-KR" sz="2000" b="1" dirty="0" smtClean="0"/>
              <a:t>-&gt; </a:t>
            </a:r>
            <a:r>
              <a:rPr lang="en-US" altLang="ko-KR" sz="2000" b="1" u="sng" dirty="0" err="1"/>
              <a:t>ipify</a:t>
            </a:r>
            <a:r>
              <a:rPr lang="en-US" altLang="ko-KR" sz="2000" b="1" u="sng" dirty="0"/>
              <a:t> - A Simple Public IP Address API </a:t>
            </a:r>
            <a:r>
              <a:rPr lang="ko-KR" altLang="en-US" sz="2000" b="1" u="sng" dirty="0"/>
              <a:t>접속</a:t>
            </a:r>
            <a:r>
              <a:rPr lang="en-US" altLang="ko-KR" sz="2000" b="1" u="sng" dirty="0"/>
              <a:t> </a:t>
            </a:r>
            <a:endParaRPr lang="en-US" altLang="ko-KR" sz="2000" b="1" dirty="0" smtClean="0"/>
          </a:p>
          <a:p>
            <a:r>
              <a:rPr lang="en-US" altLang="ko-KR" sz="2000" b="1" dirty="0" smtClean="0">
                <a:solidFill>
                  <a:srgbClr val="C0504D"/>
                </a:solidFill>
              </a:rPr>
              <a:t>Format</a:t>
            </a:r>
            <a:r>
              <a:rPr lang="ko-KR" altLang="en-US" sz="2000" b="1" dirty="0" smtClean="0">
                <a:solidFill>
                  <a:srgbClr val="C0504D"/>
                </a:solidFill>
              </a:rPr>
              <a:t>을 통하여 원하는 정보를 추출할 수 있음</a:t>
            </a:r>
            <a:endParaRPr lang="ko-KR" altLang="en-US" sz="2000" b="1" dirty="0">
              <a:solidFill>
                <a:srgbClr val="C0504D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88" y="2334409"/>
            <a:ext cx="3888432" cy="244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2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43572" y="1844824"/>
            <a:ext cx="88209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학습 내용</a:t>
            </a:r>
            <a:endParaRPr lang="en-US" altLang="ko-KR" sz="2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(1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DOM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구조 분석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요소검사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sz="2400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(3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Console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2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(4). Source –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로딩 한 리소스 분석 및 디버깅</a:t>
            </a:r>
            <a:endParaRPr lang="en-US" altLang="ko-KR" sz="2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(5).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 탭 및 기타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크롬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(Chrome)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개발자 도구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API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실습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160748"/>
            <a:ext cx="6048672" cy="526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869160"/>
            <a:ext cx="3400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2-3-2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541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2-3-3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381334" y="1296784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행정자치부</a:t>
            </a:r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endParaRPr lang="en-US" altLang="ko-KR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89" y="1916832"/>
            <a:ext cx="4810902" cy="3168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582" y="1916831"/>
            <a:ext cx="3358606" cy="120195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536518" y="3212976"/>
            <a:ext cx="576064" cy="46805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582" y="3965578"/>
            <a:ext cx="3456026" cy="126014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Respons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실습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Respons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실습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268760"/>
            <a:ext cx="6228692" cy="488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2-3-3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361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7568" y="325617"/>
            <a:ext cx="8856984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파이썬으로</a:t>
            </a: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youtube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동영상 다운받고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mp3 </a:t>
            </a: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변환하기</a:t>
            </a:r>
            <a:endParaRPr lang="en-US" altLang="ko-KR" sz="3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1713867"/>
            <a:ext cx="784887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1.Pytube3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로 원하는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youtube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동영상 저장하기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동영상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-&gt; mp3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변환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동영상 다운 및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mp3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변환 한 번에 자동화 하기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실습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과제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</a:rPr>
              <a:t>: </a:t>
            </a: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동영상 </a:t>
            </a:r>
            <a:r>
              <a:rPr lang="en-US" altLang="ko-KR" sz="2000" dirty="0" err="1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url</a:t>
            </a:r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입력 받아 다운 </a:t>
            </a:r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변환 해보기 </a:t>
            </a:r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+ @</a:t>
            </a: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https://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github.com/nficano/pytube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https://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docs.python.org/3.6/library/subprocess.html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u="sng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윈도우 </a:t>
            </a: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http://www.filehorse.com/download-ffmpeg-64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/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Mac(</a:t>
            </a:r>
            <a:r>
              <a:rPr lang="en-US" altLang="ko-KR" sz="20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linux</a:t>
            </a: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 : https://www.ffmpeg.org/download.html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98355" y="1124744"/>
            <a:ext cx="2353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7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53408" y="1234885"/>
            <a:ext cx="8640960" cy="70788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코덱다운로드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28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pytube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28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u="sng" dirty="0">
                <a:solidFill>
                  <a:schemeClr val="accent3">
                    <a:lumMod val="50000"/>
                  </a:schemeClr>
                </a:solidFill>
                <a:latin typeface="+mj-ea"/>
                <a:hlinkClick r:id="rId2"/>
              </a:rPr>
              <a:t>http://www.filehorse.com/download-ffmpeg-64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hlinkClick r:id="rId2"/>
              </a:rPr>
              <a:t>/</a:t>
            </a:r>
            <a:endParaRPr lang="en-US" altLang="ko-KR" sz="1200" u="sng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56" y="2159682"/>
            <a:ext cx="4395456" cy="205439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7284132" y="3032956"/>
            <a:ext cx="504056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08656" y="4321964"/>
            <a:ext cx="663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Youtube.com -&gt; drum cover maroon5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음악 선택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복사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48228" y="3032956"/>
            <a:ext cx="11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atom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36" y="4799180"/>
            <a:ext cx="3968899" cy="6671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140" y="4691296"/>
            <a:ext cx="2952328" cy="2116616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Youtube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동영상 다운로드 </a:t>
            </a:r>
            <a:r>
              <a:rPr lang="ko-KR" altLang="en-US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실습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5900" y="2456892"/>
            <a:ext cx="46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3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224645"/>
            <a:ext cx="4992043" cy="22322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5" y="2908686"/>
            <a:ext cx="5076565" cy="3299485"/>
          </a:xfrm>
          <a:prstGeom prst="rect">
            <a:avLst/>
          </a:prstGeom>
        </p:spPr>
      </p:pic>
      <p:sp>
        <p:nvSpPr>
          <p:cNvPr id="4" name="위쪽/아래쪽 화살표 3"/>
          <p:cNvSpPr/>
          <p:nvPr/>
        </p:nvSpPr>
        <p:spPr>
          <a:xfrm rot="3226588">
            <a:off x="5649838" y="1891448"/>
            <a:ext cx="234027" cy="1926735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292" y="232782"/>
            <a:ext cx="3567898" cy="24842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/>
              <a:t>Youtube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.</a:t>
            </a:r>
            <a:r>
              <a:rPr lang="en-US" altLang="ko-KR" sz="1000" dirty="0" err="1" smtClean="0"/>
              <a:t>py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97" y="3032956"/>
            <a:ext cx="3849212" cy="334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93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2-4-1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63552" y="1390474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코덱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압축해제후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동영상이 위치한 폴더로 이동 </a:t>
            </a:r>
            <a:endParaRPr lang="en-US" altLang="ko-KR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1" y="1988840"/>
            <a:ext cx="2143125" cy="2219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35" y="2456892"/>
            <a:ext cx="5276850" cy="752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7735" y="2060848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MP3 </a:t>
            </a:r>
            <a:r>
              <a:rPr lang="ko-KR" altLang="en-US" dirty="0" err="1" smtClean="0"/>
              <a:t>수동변환</a:t>
            </a:r>
            <a:r>
              <a:rPr lang="en-US" altLang="ko-KR" dirty="0" smtClean="0"/>
              <a:t>(converting)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4935607" y="2430180"/>
            <a:ext cx="612068" cy="53076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35560" y="4401108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2-4-1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코덱과</a:t>
            </a:r>
            <a:r>
              <a:rPr lang="ko-KR" altLang="en-US" dirty="0" smtClean="0"/>
              <a:t> 같은 위치로 이동한다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9968"/>
          <a:stretch/>
        </p:blipFill>
        <p:spPr>
          <a:xfrm>
            <a:off x="2114355" y="4869160"/>
            <a:ext cx="2218012" cy="17871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22" y="5344667"/>
            <a:ext cx="2764470" cy="84953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403812" y="5497338"/>
            <a:ext cx="612068" cy="53076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574" y="5162417"/>
            <a:ext cx="2910086" cy="1200609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8229902" y="5497338"/>
            <a:ext cx="612068" cy="53076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MP3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변환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실습</a:t>
            </a: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MP3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변환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코딩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628800"/>
            <a:ext cx="4657725" cy="483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43572" y="123275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MP3 </a:t>
            </a:r>
            <a:r>
              <a:rPr lang="ko-KR" altLang="en-US" dirty="0" smtClean="0">
                <a:solidFill>
                  <a:srgbClr val="C00000"/>
                </a:solidFill>
              </a:rPr>
              <a:t>변</a:t>
            </a:r>
            <a:r>
              <a:rPr lang="ko-KR" altLang="en-US" dirty="0">
                <a:solidFill>
                  <a:srgbClr val="C00000"/>
                </a:solidFill>
              </a:rPr>
              <a:t>환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12" y="1952836"/>
            <a:ext cx="3523361" cy="390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2-4-1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371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INPUT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매서드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 활용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7650720" y="1304764"/>
            <a:ext cx="3816424" cy="720080"/>
          </a:xfrm>
        </p:spPr>
        <p:txBody>
          <a:bodyPr/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Input</a:t>
            </a:r>
            <a:r>
              <a:rPr lang="ko-KR" altLang="en-US" sz="1600" dirty="0" smtClean="0">
                <a:solidFill>
                  <a:srgbClr val="C00000"/>
                </a:solidFill>
              </a:rPr>
              <a:t> 실행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 smtClean="0">
                <a:solidFill>
                  <a:srgbClr val="C00000"/>
                </a:solidFill>
              </a:rPr>
              <a:t>atom-python-run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설치후</a:t>
            </a:r>
            <a:r>
              <a:rPr lang="en-US" altLang="ko-KR" sz="1600" dirty="0" smtClean="0">
                <a:solidFill>
                  <a:srgbClr val="C00000"/>
                </a:solidFill>
              </a:rPr>
              <a:t> F5</a:t>
            </a:r>
            <a:r>
              <a:rPr lang="ko-KR" altLang="en-US" sz="1600" dirty="0" smtClean="0">
                <a:solidFill>
                  <a:srgbClr val="C00000"/>
                </a:solidFill>
              </a:rPr>
              <a:t>로 실행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716" y="2024844"/>
            <a:ext cx="4068452" cy="220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48780"/>
            <a:ext cx="4716524" cy="502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72" y="4473116"/>
            <a:ext cx="3911340" cy="208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2-4-1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651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24484" y="1664804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842493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1.BeautifulSoup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간단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파싱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학습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2.urljoin,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find_all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select_one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next_sibling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previous_sibling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선택자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(Selector)</a:t>
            </a: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2"/>
            </a:endParaRP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BeautifulSoup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 : https</a:t>
            </a:r>
            <a:r>
              <a:rPr lang="en-US" altLang="ko-KR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://www.crummy.com/software/BeautifulSoup/bs4/doc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/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Selector : 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https</a:t>
            </a: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://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www.w3schools.com/cssref/css_selectors.asp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온라인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추천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https://www.w3schools.com/cssref/trysel.asp</a:t>
            </a:r>
            <a:endParaRPr lang="en-US" altLang="ko-KR" sz="20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BeautifulSoup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사용법 및 간단 웹 </a:t>
            </a:r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파싱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기초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(1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DOM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구조 분석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요소검사</a:t>
            </a:r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39616" y="1316766"/>
            <a:ext cx="4212468" cy="614197"/>
          </a:xfrm>
        </p:spPr>
        <p:txBody>
          <a:bodyPr/>
          <a:lstStyle/>
          <a:p>
            <a:r>
              <a:rPr lang="ko-KR" altLang="en-US" sz="1800" b="1" dirty="0" smtClean="0">
                <a:solidFill>
                  <a:srgbClr val="C0504D"/>
                </a:solidFill>
              </a:rPr>
              <a:t>크롬을 실행하여 </a:t>
            </a:r>
            <a:r>
              <a:rPr lang="en-US" altLang="ko-KR" sz="1800" b="1" dirty="0" smtClean="0">
                <a:solidFill>
                  <a:srgbClr val="C0504D"/>
                </a:solidFill>
              </a:rPr>
              <a:t>daum.net </a:t>
            </a:r>
            <a:r>
              <a:rPr lang="ko-KR" altLang="en-US" sz="1800" b="1" dirty="0" smtClean="0">
                <a:solidFill>
                  <a:srgbClr val="C0504D"/>
                </a:solidFill>
              </a:rPr>
              <a:t>사이트 접속</a:t>
            </a:r>
            <a:endParaRPr lang="ko-KR" altLang="en-US" sz="1800" b="1" dirty="0">
              <a:solidFill>
                <a:srgbClr val="C0504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744924"/>
            <a:ext cx="4667250" cy="318135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639616" y="1993249"/>
            <a:ext cx="4212468" cy="614197"/>
          </a:xfrm>
        </p:spPr>
        <p:txBody>
          <a:bodyPr/>
          <a:lstStyle/>
          <a:p>
            <a:r>
              <a:rPr lang="ko-KR" altLang="en-US" sz="1800" b="1" dirty="0" smtClean="0">
                <a:solidFill>
                  <a:srgbClr val="C0504D"/>
                </a:solidFill>
              </a:rPr>
              <a:t>개발자 도구 </a:t>
            </a:r>
            <a:r>
              <a:rPr lang="en-US" altLang="ko-KR" sz="1800" b="1" dirty="0" smtClean="0">
                <a:solidFill>
                  <a:srgbClr val="C0504D"/>
                </a:solidFill>
              </a:rPr>
              <a:t>F12 / ctrl + shift + </a:t>
            </a:r>
            <a:r>
              <a:rPr lang="en-US" altLang="ko-KR" sz="1800" b="1" dirty="0" err="1" smtClean="0">
                <a:solidFill>
                  <a:srgbClr val="C0504D"/>
                </a:solidFill>
              </a:rPr>
              <a:t>i</a:t>
            </a:r>
            <a:endParaRPr lang="ko-KR" altLang="en-US" sz="1800" b="1" dirty="0">
              <a:solidFill>
                <a:srgbClr val="C0504D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2744924"/>
            <a:ext cx="4408362" cy="318135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7536160" y="1999050"/>
            <a:ext cx="4212468" cy="614197"/>
          </a:xfrm>
        </p:spPr>
        <p:txBody>
          <a:bodyPr/>
          <a:lstStyle/>
          <a:p>
            <a:r>
              <a:rPr lang="ko-KR" altLang="en-US" sz="1800" b="1" dirty="0" smtClean="0">
                <a:solidFill>
                  <a:srgbClr val="C0504D"/>
                </a:solidFill>
              </a:rPr>
              <a:t>창</a:t>
            </a:r>
            <a:r>
              <a:rPr lang="en-US" altLang="ko-KR" sz="1800" b="1" dirty="0" smtClean="0">
                <a:solidFill>
                  <a:srgbClr val="C0504D"/>
                </a:solidFill>
              </a:rPr>
              <a:t> </a:t>
            </a:r>
            <a:r>
              <a:rPr lang="ko-KR" altLang="en-US" sz="1800" b="1" dirty="0" smtClean="0">
                <a:solidFill>
                  <a:srgbClr val="C0504D"/>
                </a:solidFill>
              </a:rPr>
              <a:t>위치 설정</a:t>
            </a:r>
            <a:endParaRPr lang="ko-KR" altLang="en-US" sz="1800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urljoin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410" y="2240868"/>
            <a:ext cx="585461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059" y="2513432"/>
            <a:ext cx="3240360" cy="2047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12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태그활용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5" y="1052736"/>
            <a:ext cx="4752528" cy="30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5" y="4077072"/>
            <a:ext cx="2880319" cy="2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3323692" y="4365104"/>
            <a:ext cx="180020" cy="25202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54" y="4761148"/>
            <a:ext cx="183287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32" y="1063359"/>
            <a:ext cx="4737521" cy="326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20" y="4941168"/>
            <a:ext cx="26003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아래쪽 화살표 12"/>
          <p:cNvSpPr/>
          <p:nvPr/>
        </p:nvSpPr>
        <p:spPr>
          <a:xfrm>
            <a:off x="9376382" y="4491118"/>
            <a:ext cx="180020" cy="25202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13014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태그활용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2" y="1052737"/>
            <a:ext cx="6156684" cy="321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564904"/>
            <a:ext cx="6228692" cy="411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844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find,find_all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088401"/>
            <a:ext cx="5544616" cy="493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8558"/>
          <a:stretch/>
        </p:blipFill>
        <p:spPr bwMode="auto">
          <a:xfrm>
            <a:off x="6600056" y="2240868"/>
            <a:ext cx="5333576" cy="277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225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</a:rPr>
              <a:t>find,find_all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124744"/>
            <a:ext cx="49339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753519"/>
            <a:ext cx="52673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77398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select,select_one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124744"/>
            <a:ext cx="43910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467708" y="4725144"/>
            <a:ext cx="1188132" cy="540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033" y="5525340"/>
            <a:ext cx="24193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7824192" y="5409220"/>
            <a:ext cx="1188132" cy="540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74" y="1179288"/>
            <a:ext cx="4516933" cy="3639458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79" y="3320988"/>
            <a:ext cx="22383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2-5-4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407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3612" y="1526173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8424936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1.BeautifulSoup HTML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파일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파싱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실습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더욱 다양하게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CSS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선택자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사용해보기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3.find, select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실습 예제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3"/>
            </a:endParaRP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BeautifulSoup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 : 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https</a:t>
            </a:r>
            <a:r>
              <a:rPr lang="en-US" altLang="ko-KR" sz="12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://www.crummy.com/software/BeautifulSoup/bs4/doc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/</a:t>
            </a:r>
            <a:endParaRPr lang="en-US" altLang="ko-KR" sz="12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정규표현식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: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http</a:t>
            </a:r>
            <a:r>
              <a:rPr lang="en-US" altLang="ko-KR" sz="11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://pythonstudy.xyz/python/article/401-%EC%A0%95%EA%B7%9C-%</a:t>
            </a:r>
            <a:r>
              <a:rPr lang="en-US" altLang="ko-KR" sz="11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5"/>
              </a:rPr>
              <a:t>ED%91%9C%ED%98%84%EC%8B%9D-Regex</a:t>
            </a:r>
            <a:endParaRPr lang="en-US" altLang="ko-KR" sz="11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Css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온라인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추천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6"/>
              </a:rPr>
              <a:t>https://www.w3schools.com/cssref/trysel.asp</a:t>
            </a:r>
            <a:endParaRPr lang="en-US" altLang="ko-KR" sz="12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람다식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: </a:t>
            </a:r>
            <a:r>
              <a:rPr lang="en-US" altLang="ko-KR" sz="12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http://thrillfighter.tistory.com/356</a:t>
            </a:r>
            <a:endParaRPr lang="en-US" altLang="ko-KR" sz="12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BeautifulSoup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사용법 및 간단 웹 </a:t>
            </a:r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파싱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기초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159563" y="0"/>
            <a:ext cx="10032437" cy="1179288"/>
          </a:xfrm>
        </p:spPr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3200" dirty="0" err="1" smtClean="0">
                <a:solidFill>
                  <a:schemeClr val="bg2">
                    <a:lumMod val="50000"/>
                  </a:schemeClr>
                </a:solidFill>
              </a:rPr>
              <a:t>find,find_all</a:t>
            </a: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ko-KR" altLang="en-US" sz="3200" dirty="0" err="1" smtClean="0">
                <a:solidFill>
                  <a:schemeClr val="bg2">
                    <a:lumMod val="50000"/>
                  </a:schemeClr>
                </a:solidFill>
              </a:rPr>
              <a:t>정규표현식</a:t>
            </a:r>
            <a:r>
              <a:rPr lang="en-US" altLang="ko-KR" sz="3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5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80" y="1177673"/>
            <a:ext cx="5544616" cy="53193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64" y="5913276"/>
            <a:ext cx="5857875" cy="20955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3791744" y="5733256"/>
            <a:ext cx="1764196" cy="2880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13" y="3573016"/>
            <a:ext cx="2831756" cy="13681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2-6-1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739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(food-list.html)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33" y="1340768"/>
            <a:ext cx="4932548" cy="5196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671927"/>
            <a:ext cx="3238500" cy="45339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7392144" y="3645024"/>
            <a:ext cx="468052" cy="3960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2-6-2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257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</a:rPr>
              <a:t>BeautifulSoup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(cars.html)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3" y="1340768"/>
            <a:ext cx="5050390" cy="5400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40" y="1278235"/>
            <a:ext cx="4658879" cy="54631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2-6-3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8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DOM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구조 분석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요소검사</a:t>
            </a:r>
            <a:r>
              <a:rPr lang="en-US" altLang="ko-KR" sz="3600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59596" y="1233413"/>
            <a:ext cx="4212468" cy="614197"/>
          </a:xfrm>
        </p:spPr>
        <p:txBody>
          <a:bodyPr/>
          <a:lstStyle/>
          <a:p>
            <a:r>
              <a:rPr lang="en-US" altLang="ko-KR" sz="1800" b="1" dirty="0" smtClean="0">
                <a:solidFill>
                  <a:srgbClr val="C0504D"/>
                </a:solidFill>
              </a:rPr>
              <a:t>HTML CSS </a:t>
            </a:r>
            <a:r>
              <a:rPr lang="ko-KR" altLang="en-US" sz="1800" b="1" dirty="0" err="1" smtClean="0">
                <a:solidFill>
                  <a:srgbClr val="C0504D"/>
                </a:solidFill>
              </a:rPr>
              <a:t>접근가능</a:t>
            </a:r>
            <a:endParaRPr lang="ko-KR" altLang="en-US" sz="1800" b="1" dirty="0">
              <a:solidFill>
                <a:srgbClr val="C0504D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45165"/>
            <a:ext cx="5796644" cy="45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03612" y="1505995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84249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다음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daum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금융 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인기검색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Top 10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종목 가져오기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latin typeface="+mj-ea"/>
              </a:rPr>
              <a:t>naver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상한가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Top 10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종목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가져오기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+mj-ea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j-ea"/>
              </a:rPr>
              <a:t>과제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: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  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+mj-ea"/>
              </a:rPr>
              <a:t>naver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+mj-ea"/>
              </a:rPr>
              <a:t>인기검색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Top 10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종목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가져오기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		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다음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dirty="0" err="1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daum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실시간 인기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검색어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+ link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스크랩핑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 해오기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BeautifulSoup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 : 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https</a:t>
            </a:r>
            <a:r>
              <a:rPr lang="en-US" altLang="ko-KR" sz="12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://www.crummy.com/software/BeautifulSoup/bs4/doc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/</a:t>
            </a:r>
            <a:endParaRPr lang="en-US" altLang="ko-KR" sz="12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Css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온라인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추천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https://www.w3schools.com/cssref/trysel.asp</a:t>
            </a:r>
            <a:endParaRPr lang="en-US" altLang="ko-KR" sz="12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BeautifulSoup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사용법  및 웹 </a:t>
            </a:r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파싱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실습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(1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2-7-1</a:t>
            </a:r>
            <a:endParaRPr lang="ko-KR" altLang="en-US" sz="1000" dirty="0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2172047" y="-135396"/>
            <a:ext cx="10032437" cy="1179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1_1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다음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daum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금융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인기검색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Top 10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종목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가져오기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7345" y="2196041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http://finance.daum.net/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7721" y="289924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로그인 후 </a:t>
            </a:r>
            <a:r>
              <a:rPr lang="ko-KR" altLang="en-US" dirty="0" err="1" smtClean="0">
                <a:solidFill>
                  <a:srgbClr val="FF0000"/>
                </a:solidFill>
              </a:rPr>
              <a:t>인기검색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015388" y="2677158"/>
            <a:ext cx="169341" cy="24778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4036014" y="3294276"/>
            <a:ext cx="169341" cy="247786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5087888" y="4041068"/>
            <a:ext cx="324036" cy="17208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02" y="1295472"/>
            <a:ext cx="5028606" cy="50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소스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: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다음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daum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금융 </a:t>
            </a:r>
            <a:r>
              <a:rPr lang="ko-KR" altLang="en-US" sz="2000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인기검색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Top 10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종목 가져오기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460" y="1592796"/>
            <a:ext cx="6191250" cy="4200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951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2-7-1_new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8" y="1022338"/>
            <a:ext cx="5508612" cy="56166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2378" y="130324"/>
            <a:ext cx="70457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1_2.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다음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daum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금융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인기검색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Top 10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종목 가져오기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b="1" dirty="0" err="1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코드수정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728700"/>
            <a:ext cx="5976664" cy="59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4" y="620688"/>
            <a:ext cx="3600400" cy="297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625971"/>
            <a:ext cx="3285251" cy="287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23792" y="1238873"/>
            <a:ext cx="684076" cy="425931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718962"/>
            <a:ext cx="2851398" cy="267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8589163" y="1179899"/>
            <a:ext cx="684076" cy="425931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5019" y="40037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응답 데이터 확인 </a:t>
            </a:r>
            <a:r>
              <a:rPr lang="en-US" altLang="ko-KR" dirty="0"/>
              <a:t>(</a:t>
            </a:r>
            <a:r>
              <a:rPr lang="ko-KR" altLang="en-US" dirty="0"/>
              <a:t>출력 </a:t>
            </a:r>
            <a:r>
              <a:rPr lang="ko-KR" altLang="en-US" dirty="0" err="1"/>
              <a:t>키값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print('res : ',res)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9" y="5013176"/>
            <a:ext cx="10731592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4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35360" y="11306"/>
            <a:ext cx="439646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2_1.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naver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상한가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가져오기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004" y="1565697"/>
            <a:ext cx="6069112" cy="427557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4407" y="3238438"/>
            <a:ext cx="4540476" cy="2056894"/>
            <a:chOff x="6323146" y="2852936"/>
            <a:chExt cx="5210045" cy="205689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3146" y="2852936"/>
              <a:ext cx="5004557" cy="69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396" y="3664590"/>
              <a:ext cx="5174795" cy="1245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853354" y="1781721"/>
            <a:ext cx="336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https://finance.naver.com/sise/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279576" y="2416346"/>
            <a:ext cx="254014" cy="58568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992895" y="3553065"/>
            <a:ext cx="311017" cy="24594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35360" y="11306"/>
            <a:ext cx="43964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2_2.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naver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상한가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가져오기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2-7-2</a:t>
            </a:r>
            <a:endParaRPr lang="ko-KR" altLang="en-US" sz="1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86" y="800708"/>
            <a:ext cx="4572508" cy="17911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3" y="944724"/>
            <a:ext cx="5208998" cy="555519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230472" y="1448780"/>
            <a:ext cx="5349804" cy="45005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1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096852"/>
            <a:ext cx="5800725" cy="4381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2744924"/>
            <a:ext cx="2312386" cy="35254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5360" y="11306"/>
            <a:ext cx="43964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2_3.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naver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상한가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가져오기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4" y="309589"/>
            <a:ext cx="4005276" cy="188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4367808" y="1664804"/>
            <a:ext cx="2304256" cy="1080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981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1384" y="6732"/>
            <a:ext cx="439383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과제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1)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금융 </a:t>
            </a:r>
            <a:r>
              <a:rPr lang="ko-KR" altLang="en-US" b="1" dirty="0" err="1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인기검색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 종목 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Top10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2-7-2_new-1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14563"/>
            <a:ext cx="6493441" cy="608278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52" y="3096120"/>
            <a:ext cx="5223620" cy="207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4691844" y="4041068"/>
            <a:ext cx="1872208" cy="9361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7348" y="312768"/>
            <a:ext cx="671369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과제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3)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다음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daum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실시간 인기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검색어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+ link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+mj-ea"/>
              </a:rPr>
              <a:t>스크랩핑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 해오기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7662" y="1196752"/>
            <a:ext cx="4835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Copy-selector</a:t>
            </a:r>
          </a:p>
          <a:p>
            <a:r>
              <a:rPr lang="en-US" altLang="ko-KR" dirty="0" smtClean="0"/>
              <a:t>#</a:t>
            </a:r>
            <a:r>
              <a:rPr lang="en-US" altLang="ko-KR" dirty="0" err="1"/>
              <a:t>mArticle</a:t>
            </a:r>
            <a:r>
              <a:rPr lang="en-US" altLang="ko-KR" dirty="0"/>
              <a:t> &gt; </a:t>
            </a:r>
            <a:r>
              <a:rPr lang="en-US" altLang="ko-KR" dirty="0" err="1"/>
              <a:t>div.cmain_tmp</a:t>
            </a:r>
            <a:r>
              <a:rPr lang="en-US" altLang="ko-KR" dirty="0"/>
              <a:t> &gt; </a:t>
            </a:r>
            <a:r>
              <a:rPr lang="en-US" altLang="ko-KR" dirty="0" err="1"/>
              <a:t>div.section_media</a:t>
            </a:r>
            <a:r>
              <a:rPr lang="en-US" altLang="ko-KR" dirty="0"/>
              <a:t> &gt; </a:t>
            </a:r>
            <a:endParaRPr lang="en-US" altLang="ko-KR" dirty="0" smtClean="0"/>
          </a:p>
          <a:p>
            <a:r>
              <a:rPr lang="en-US" altLang="ko-KR" dirty="0" err="1" smtClean="0"/>
              <a:t>div.hotissue_builtin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en-US" altLang="ko-KR" dirty="0" err="1"/>
              <a:t>div.realtime_part</a:t>
            </a:r>
            <a:r>
              <a:rPr lang="en-US" altLang="ko-KR" dirty="0"/>
              <a:t> &gt; </a:t>
            </a:r>
            <a:r>
              <a:rPr lang="en-US" altLang="ko-KR" dirty="0" err="1"/>
              <a:t>ol</a:t>
            </a:r>
            <a:r>
              <a:rPr lang="en-US" altLang="ko-KR" dirty="0"/>
              <a:t> &gt; </a:t>
            </a:r>
            <a:endParaRPr lang="en-US" altLang="ko-KR" dirty="0" smtClean="0"/>
          </a:p>
          <a:p>
            <a:r>
              <a:rPr lang="en-US" altLang="ko-KR" dirty="0" err="1" smtClean="0"/>
              <a:t>li.current</a:t>
            </a:r>
            <a:r>
              <a:rPr lang="en-US" altLang="ko-KR" dirty="0" smtClean="0"/>
              <a:t> </a:t>
            </a:r>
            <a:r>
              <a:rPr lang="en-US" altLang="ko-KR" dirty="0"/>
              <a:t>&gt; div &gt; </a:t>
            </a:r>
            <a:r>
              <a:rPr lang="en-US" altLang="ko-KR" dirty="0" err="1"/>
              <a:t>div:nth-child</a:t>
            </a:r>
            <a:r>
              <a:rPr lang="en-US" altLang="ko-KR" dirty="0"/>
              <a:t>(1) 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</a:t>
            </a:r>
            <a:r>
              <a:rPr lang="en-US" altLang="ko-KR" dirty="0" err="1"/>
              <a:t>span.txt_issue</a:t>
            </a:r>
            <a:r>
              <a:rPr lang="en-US" altLang="ko-KR" dirty="0"/>
              <a:t> &gt; a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48" y="3140968"/>
            <a:ext cx="4677235" cy="22682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4" y="1196752"/>
            <a:ext cx="6391275" cy="51816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5159896" y="3969060"/>
            <a:ext cx="2196244" cy="30603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2-7-2_new-2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18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2400" dirty="0" smtClean="0">
              <a:solidFill>
                <a:srgbClr val="C0504D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348880"/>
            <a:ext cx="6515540" cy="37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3759" y="1514475"/>
            <a:ext cx="86409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chapter2</a:t>
            </a:r>
            <a:r>
              <a:rPr lang="ko-KR" altLang="en-US" sz="2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내용 정리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1624" y="2253927"/>
            <a:ext cx="842493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000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네이버에서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원하는 사진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이미지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한 번에 다운로드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받기</a:t>
            </a: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예외처리</a:t>
            </a:r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하기 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j-ea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j-ea"/>
              </a:rPr>
              <a:t>과제</a:t>
            </a:r>
            <a:r>
              <a:rPr lang="en-US" altLang="ko-KR" dirty="0">
                <a:solidFill>
                  <a:srgbClr val="FF0000"/>
                </a:solidFill>
                <a:latin typeface="+mj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+mj-ea"/>
              </a:rPr>
              <a:t>: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연예인 사진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이미지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한 번에 다운로드 받기</a:t>
            </a:r>
            <a:endParaRPr lang="en-US" altLang="ko-KR" dirty="0" smtClean="0">
              <a:solidFill>
                <a:schemeClr val="tx2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BeautifulSoup</a:t>
            </a:r>
            <a:r>
              <a:rPr lang="en-US" altLang="ko-KR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 : 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https</a:t>
            </a:r>
            <a:r>
              <a:rPr lang="en-US" altLang="ko-KR" sz="12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://www.crummy.com/software/BeautifulSoup/bs4/doc</a:t>
            </a:r>
            <a:r>
              <a:rPr lang="en-US" altLang="ko-KR" sz="12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/</a:t>
            </a:r>
            <a:endParaRPr lang="en-US" altLang="ko-KR" sz="12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ErrorCode</a:t>
            </a:r>
            <a:r>
              <a:rPr lang="en-US" altLang="ko-KR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: https://python.readthedocs.io/en/latest/library/errno.html</a:t>
            </a:r>
            <a:endParaRPr lang="en-US" altLang="ko-KR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8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BeautifulSoup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사용법  및 웹 </a:t>
            </a:r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파싱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실습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sz="3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2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네이버에서 원하는 사진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이미지</a:t>
            </a:r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한 번에 다운로드 </a:t>
            </a:r>
            <a:r>
              <a:rPr lang="ko-KR" altLang="en-US" sz="2800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받기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432" y="994622"/>
            <a:ext cx="1079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https://search.naver.com/search.naver?where=image&amp;sm=tab_jum&amp;query=%EC%82%AC%EC%9E%90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63" y="1808820"/>
            <a:ext cx="6948772" cy="433051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996100" y="2060848"/>
            <a:ext cx="2916324" cy="12241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92444" y="3284984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사자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강아지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고양이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b="1" dirty="0" smtClean="0">
                <a:solidFill>
                  <a:srgbClr val="C00000"/>
                </a:solidFill>
              </a:rPr>
              <a:t>연예인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110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5" y="980728"/>
            <a:ext cx="6591300" cy="5562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140" y="5013176"/>
            <a:ext cx="4462532" cy="12241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55578" y="392706"/>
            <a:ext cx="607249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1.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네이버에서 원하는 사진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이미지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한 번에 다운로드 받기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927648" y="5373216"/>
            <a:ext cx="4104456" cy="4680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2-8-1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3952187" y="1808820"/>
            <a:ext cx="825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https://search.naver.com/search.naver?where=image&amp;sm=tab_jum&amp;query</a:t>
            </a:r>
            <a:r>
              <a:rPr lang="en-US" altLang="ko-KR" dirty="0" smtClean="0">
                <a:solidFill>
                  <a:srgbClr val="0070C0"/>
                </a:solidFill>
              </a:rPr>
              <a:t>=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843972" y="2178152"/>
            <a:ext cx="1188132" cy="135886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502322" y="4504475"/>
            <a:ext cx="6316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u="sng" dirty="0">
                <a:solidFill>
                  <a:srgbClr val="0070C0"/>
                </a:solidFill>
                <a:latin typeface="+mj-ea"/>
              </a:rPr>
              <a:t>https://</a:t>
            </a:r>
            <a:r>
              <a:rPr lang="en-US" altLang="ko-KR" u="sng" dirty="0" smtClean="0">
                <a:solidFill>
                  <a:srgbClr val="0070C0"/>
                </a:solidFill>
                <a:latin typeface="+mj-ea"/>
              </a:rPr>
              <a:t>python.readthedocs.io/en/latest/library/errno.htm</a:t>
            </a:r>
            <a:r>
              <a:rPr lang="en-US" altLang="ko-KR" u="sng" dirty="0">
                <a:solidFill>
                  <a:srgbClr val="0070C0"/>
                </a:solidFill>
                <a:latin typeface="+mj-ea"/>
              </a:rPr>
              <a:t>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92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8" y="944724"/>
            <a:ext cx="3627160" cy="1725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6120" y="3759293"/>
            <a:ext cx="5116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User-ag</a:t>
            </a:r>
            <a:r>
              <a:rPr lang="en-US" altLang="ko-KR" sz="1400" dirty="0"/>
              <a:t>e</a:t>
            </a:r>
            <a:r>
              <a:rPr lang="en-US" altLang="ko-KR" sz="1400" dirty="0" smtClean="0"/>
              <a:t>nt 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query</a:t>
            </a:r>
            <a:r>
              <a:rPr lang="ko-KR" altLang="en-US" sz="1400" dirty="0" smtClean="0"/>
              <a:t>를 날리고 </a:t>
            </a:r>
            <a:r>
              <a:rPr lang="ko-KR" altLang="en-US" sz="1400" dirty="0" err="1" smtClean="0"/>
              <a:t>브라우져의</a:t>
            </a:r>
            <a:r>
              <a:rPr lang="ko-KR" altLang="en-US" sz="1400" dirty="0" smtClean="0"/>
              <a:t> 응답을 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받는것이</a:t>
            </a:r>
            <a:r>
              <a:rPr lang="ko-KR" altLang="en-US" sz="1400" dirty="0" smtClean="0"/>
              <a:t> 아니고</a:t>
            </a:r>
            <a:endParaRPr lang="en-US" altLang="ko-KR" sz="1400" dirty="0" smtClean="0"/>
          </a:p>
          <a:p>
            <a:r>
              <a:rPr lang="en-US" altLang="ko-KR" sz="1400" dirty="0" smtClean="0"/>
              <a:t>Html</a:t>
            </a:r>
            <a:r>
              <a:rPr lang="ko-KR" altLang="en-US" sz="1400" dirty="0" err="1" smtClean="0"/>
              <a:t>통신값으로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query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보낸것이므로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브라우져랑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다를수</a:t>
            </a:r>
            <a:r>
              <a:rPr lang="ko-KR" altLang="en-US" sz="1400" dirty="0" smtClean="0"/>
              <a:t> 있음</a:t>
            </a:r>
            <a:endParaRPr lang="en-US" altLang="ko-KR" sz="14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5267908" y="5553236"/>
            <a:ext cx="5058280" cy="448315"/>
            <a:chOff x="6877946" y="5285981"/>
            <a:chExt cx="5058280" cy="448315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6956350" y="5589240"/>
              <a:ext cx="4979876" cy="123111"/>
            </a:xfrm>
            <a:prstGeom prst="rect">
              <a:avLst/>
            </a:prstGeom>
            <a:solidFill>
              <a:srgbClr val="21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smtClean="0">
                  <a:ln>
                    <a:noFill/>
                  </a:ln>
                  <a:solidFill>
                    <a:srgbClr val="9DA5B4"/>
                  </a:solidFill>
                  <a:effectLst/>
                  <a:latin typeface="Arial Unicode MS"/>
                  <a:ea typeface="Menlo"/>
                </a:rPr>
                <a:t>src="data:image/gif;base64,R0lGODlhAQABAIAAAAAAAP///yH5BAEAAAAALAAAAAABAAEAAAIBRAA7"/&gt;</a:t>
              </a:r>
              <a:r>
                <a:rPr kumimoji="0" lang="ko-KR" altLang="ko-KR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6951616" y="5319920"/>
              <a:ext cx="2747628" cy="123111"/>
            </a:xfrm>
            <a:prstGeom prst="rect">
              <a:avLst/>
            </a:prstGeom>
            <a:solidFill>
              <a:srgbClr val="2125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800" b="0" i="0" u="none" strike="noStrike" cap="none" normalizeH="0" baseline="0" smtClean="0">
                  <a:ln>
                    <a:noFill/>
                  </a:ln>
                  <a:solidFill>
                    <a:srgbClr val="9DA5B4"/>
                  </a:solidFill>
                  <a:effectLst/>
                  <a:latin typeface="Arial Unicode MS"/>
                  <a:ea typeface="Menlo"/>
                </a:rPr>
                <a:t>data-source="https://search.pstatic.net/commo</a:t>
              </a:r>
              <a:r>
                <a:rPr kumimoji="0" lang="ko-KR" altLang="ko-KR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888088" y="5285981"/>
              <a:ext cx="684076" cy="1570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877946" y="5577246"/>
              <a:ext cx="684076" cy="1570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77714"/>
            <a:ext cx="6619875" cy="32480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051884" y="1448780"/>
            <a:ext cx="2580824" cy="6840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899756" y="2804291"/>
            <a:ext cx="4644516" cy="88454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043772" y="3277206"/>
            <a:ext cx="2772308" cy="21020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65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6" y="1269094"/>
            <a:ext cx="5652628" cy="38524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96" y="1269094"/>
            <a:ext cx="5747469" cy="52202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344" y="368660"/>
            <a:ext cx="906530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1_2.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네이버에서 원하는 사진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(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이미지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)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+mj-ea"/>
              </a:rPr>
              <a:t>한 번에 다운로드 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받기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(user-agent header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 변경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+mj-ea"/>
              </a:rPr>
              <a:t>)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22294" y="0"/>
            <a:ext cx="1166428" cy="2606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2-8-1_new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1382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49" y="2060545"/>
            <a:ext cx="7191375" cy="4457700"/>
          </a:xfrm>
          <a:prstGeom prst="rect">
            <a:avLst/>
          </a:prstGeom>
        </p:spPr>
      </p:pic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</p:spPr>
        <p:txBody>
          <a:bodyPr/>
          <a:lstStyle/>
          <a:p>
            <a:r>
              <a:rPr lang="ko-KR" altLang="en-US" sz="2400" dirty="0" err="1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2400" dirty="0" smtClean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9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30963"/>
            <a:ext cx="8583723" cy="4660337"/>
          </a:xfrm>
          <a:prstGeom prst="rect">
            <a:avLst/>
          </a:prstGeom>
        </p:spPr>
      </p:pic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</p:spPr>
        <p:txBody>
          <a:bodyPr/>
          <a:lstStyle/>
          <a:p>
            <a:r>
              <a:rPr lang="ko-KR" altLang="en-US" sz="2400" dirty="0" err="1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2400" dirty="0" smtClean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068441"/>
            <a:ext cx="7741704" cy="4414020"/>
          </a:xfrm>
          <a:prstGeom prst="rect">
            <a:avLst/>
          </a:prstGeom>
        </p:spPr>
      </p:pic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</p:spPr>
        <p:txBody>
          <a:bodyPr/>
          <a:lstStyle/>
          <a:p>
            <a:r>
              <a:rPr lang="ko-KR" altLang="en-US" sz="2400" dirty="0" err="1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선택자</a:t>
            </a:r>
            <a:r>
              <a:rPr lang="en-US" altLang="ko-KR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(Selector)</a:t>
            </a:r>
            <a:r>
              <a:rPr lang="ko-KR" altLang="en-US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추출</a:t>
            </a:r>
            <a:endParaRPr lang="en-US" altLang="ko-KR" sz="2400" dirty="0" smtClean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8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Console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3600" dirty="0"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내용 개체 틀 3"/>
          <p:cNvSpPr>
            <a:spLocks noGrp="1"/>
          </p:cNvSpPr>
          <p:nvPr>
            <p:ph idx="1"/>
          </p:nvPr>
        </p:nvSpPr>
        <p:spPr>
          <a:xfrm>
            <a:off x="2567269" y="1130277"/>
            <a:ext cx="9217024" cy="6141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Console </a:t>
            </a:r>
            <a:r>
              <a:rPr lang="ko-KR" altLang="en-US" sz="2400" dirty="0">
                <a:solidFill>
                  <a:srgbClr val="C0504D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도구</a:t>
            </a:r>
            <a:endParaRPr lang="en-US" altLang="ko-KR" sz="2400" dirty="0">
              <a:solidFill>
                <a:srgbClr val="C0504D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0959"/>
          <a:stretch/>
        </p:blipFill>
        <p:spPr>
          <a:xfrm>
            <a:off x="2639188" y="1796755"/>
            <a:ext cx="3632870" cy="2943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1744474"/>
            <a:ext cx="3828539" cy="45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8402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</Template>
  <TotalTime>4279</TotalTime>
  <Words>980</Words>
  <Application>Microsoft Office PowerPoint</Application>
  <PresentationFormat>사용자 지정</PresentationFormat>
  <Paragraphs>218</Paragraphs>
  <Slides>54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굴림</vt:lpstr>
      <vt:lpstr>Arial</vt:lpstr>
      <vt:lpstr>Arial Unicode MS</vt:lpstr>
      <vt:lpstr>Menlo</vt:lpstr>
      <vt:lpstr>맑은 고딕</vt:lpstr>
      <vt:lpstr>Wingdings</vt:lpstr>
      <vt:lpstr>Yoon 윤고딕 540_TT</vt:lpstr>
      <vt:lpstr>Calibri</vt:lpstr>
      <vt:lpstr>Yoon 윤고딕 530_TT</vt:lpstr>
      <vt:lpstr>chapter01</vt:lpstr>
      <vt:lpstr>Custom Design</vt:lpstr>
      <vt:lpstr>PowerPoint 프레젠테이션</vt:lpstr>
      <vt:lpstr>크롬(Chrome) 개발자 도구</vt:lpstr>
      <vt:lpstr>DOM 구조 분석(요소검사)</vt:lpstr>
      <vt:lpstr>DOM 구조 분석(요소검사)</vt:lpstr>
      <vt:lpstr>선택자(Selector) 추출</vt:lpstr>
      <vt:lpstr>선택자(Selector) 추출</vt:lpstr>
      <vt:lpstr>선택자(Selector) 추출</vt:lpstr>
      <vt:lpstr>선택자(Selector) 추출</vt:lpstr>
      <vt:lpstr>Console 도구</vt:lpstr>
      <vt:lpstr>네트워크 도구</vt:lpstr>
      <vt:lpstr>네트워크 도구</vt:lpstr>
      <vt:lpstr>네트워크 도구</vt:lpstr>
      <vt:lpstr>파이썬 urllib을 활용한 웹에서 필요한 데이터 추출하기(1) </vt:lpstr>
      <vt:lpstr>urlretrieve vs urlopen</vt:lpstr>
      <vt:lpstr>Urlretrieve(Direct )</vt:lpstr>
      <vt:lpstr>Urlopen(Memory)</vt:lpstr>
      <vt:lpstr>파이썬 urllib을 활용한 웹에서 필요한 데이터 추출하기(2) </vt:lpstr>
      <vt:lpstr>PowerPoint 프레젠테이션</vt:lpstr>
      <vt:lpstr>API 실습 </vt:lpstr>
      <vt:lpstr>API 실습 </vt:lpstr>
      <vt:lpstr>Respons 실습 </vt:lpstr>
      <vt:lpstr>Respons 실습 </vt:lpstr>
      <vt:lpstr>PowerPoint 프레젠테이션</vt:lpstr>
      <vt:lpstr>Youtube 동영상 다운로드 실습</vt:lpstr>
      <vt:lpstr>PowerPoint 프레젠테이션</vt:lpstr>
      <vt:lpstr>MP3 변환 실습 </vt:lpstr>
      <vt:lpstr>MP3 변환 코딩 </vt:lpstr>
      <vt:lpstr>INPUT 매서드 활용</vt:lpstr>
      <vt:lpstr>BeautifulSoup 사용법 및 간단 웹 파싱 기초(1)</vt:lpstr>
      <vt:lpstr>urljoin</vt:lpstr>
      <vt:lpstr>BeautifulSoup(태그활용)</vt:lpstr>
      <vt:lpstr>BeautifulSoup(태그활용)</vt:lpstr>
      <vt:lpstr>BeautifulSoup(find,find_all)</vt:lpstr>
      <vt:lpstr>BeautifulSoup (find,find_all)</vt:lpstr>
      <vt:lpstr>BeautifulSoup(select,select_one)</vt:lpstr>
      <vt:lpstr>BeautifulSoup 사용법 및 간단 웹 파싱 기초(2)</vt:lpstr>
      <vt:lpstr>BeautifulSoup(find,find_all,정규표현식)</vt:lpstr>
      <vt:lpstr>BeautifulSoup(food-list.html)</vt:lpstr>
      <vt:lpstr>BeautifulSoup(cars.html)</vt:lpstr>
      <vt:lpstr>BeautifulSoup 사용법  및 웹 파싱 실습(1)</vt:lpstr>
      <vt:lpstr>1_1. 다음(daum) 금융 인기검색 Top 10 종목 가져오기</vt:lpstr>
      <vt:lpstr>소스 : 다음(daum) 금융 인기검색 Top 10 종목 가져오기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BeautifulSoup 사용법  및 웹 파싱 실습(2)</vt:lpstr>
      <vt:lpstr>네이버에서 원하는 사진(이미지) 한 번에 다운로드 받기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Windows 사용자</cp:lastModifiedBy>
  <cp:revision>259</cp:revision>
  <dcterms:created xsi:type="dcterms:W3CDTF">2014-04-29T00:37:20Z</dcterms:created>
  <dcterms:modified xsi:type="dcterms:W3CDTF">2020-02-19T06:51:20Z</dcterms:modified>
</cp:coreProperties>
</file>